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roxima Nova"/>
      <p:regular r:id="rId21"/>
      <p:bold r:id="rId22"/>
      <p:italic r:id="rId23"/>
      <p:boldItalic r:id="rId24"/>
    </p:embeddedFont>
    <p:embeddedFont>
      <p:font typeface="Proxima Nova Semibold"/>
      <p:regular r:id="rId25"/>
      <p:bold r:id="rId26"/>
      <p:boldItalic r:id="rId27"/>
    </p:embeddedFont>
    <p:embeddedFont>
      <p:font typeface="Space Grotesk SemiBold"/>
      <p:regular r:id="rId28"/>
      <p:bold r:id="rId29"/>
    </p:embeddedFont>
    <p:embeddedFont>
      <p:font typeface="Space Grotesk"/>
      <p:regular r:id="rId30"/>
      <p:bold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8">
          <p15:clr>
            <a:srgbClr val="A4A3A4"/>
          </p15:clr>
        </p15:guide>
        <p15:guide id="2" pos="2754">
          <p15:clr>
            <a:srgbClr val="A4A3A4"/>
          </p15:clr>
        </p15:guide>
        <p15:guide id="3" orient="horz" pos="2910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1071">
          <p15:clr>
            <a:srgbClr val="9AA0A6"/>
          </p15:clr>
        </p15:guide>
        <p15:guide id="6" orient="horz" pos="1478">
          <p15:clr>
            <a:srgbClr val="9AA0A6"/>
          </p15:clr>
        </p15:guide>
        <p15:guide id="7" pos="261">
          <p15:clr>
            <a:srgbClr val="9AA0A6"/>
          </p15:clr>
        </p15:guide>
        <p15:guide id="8" pos="52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8" orient="horz"/>
        <p:guide pos="2754"/>
        <p:guide pos="2910" orient="horz"/>
        <p:guide pos="5613"/>
        <p:guide pos="1071" orient="horz"/>
        <p:guide pos="1478" orient="horz"/>
        <p:guide pos="261"/>
        <p:guide pos="525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-bold.fntdata"/><Relationship Id="rId21" Type="http://schemas.openxmlformats.org/officeDocument/2006/relationships/font" Target="fonts/ProximaNova-regular.fntdata"/><Relationship Id="rId24" Type="http://schemas.openxmlformats.org/officeDocument/2006/relationships/font" Target="fonts/ProximaNova-boldItalic.fntdata"/><Relationship Id="rId23" Type="http://schemas.openxmlformats.org/officeDocument/2006/relationships/font" Target="fonts/ProximaNov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ProximaNovaSemibold-bold.fntdata"/><Relationship Id="rId25" Type="http://schemas.openxmlformats.org/officeDocument/2006/relationships/font" Target="fonts/ProximaNovaSemibold-regular.fntdata"/><Relationship Id="rId28" Type="http://schemas.openxmlformats.org/officeDocument/2006/relationships/font" Target="fonts/SpaceGroteskSemiBold-regular.fntdata"/><Relationship Id="rId27" Type="http://schemas.openxmlformats.org/officeDocument/2006/relationships/font" Target="fonts/ProximaNovaSemi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aceGroteskSemiBold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aceGrotesk-bold.fntdata"/><Relationship Id="rId30" Type="http://schemas.openxmlformats.org/officeDocument/2006/relationships/font" Target="fonts/SpaceGrotesk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aa79bd304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aa79bd304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c4522cb04c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0" name="Google Shape;290;g1c4522cb04c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c4522cb04c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g1c4522cb04c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c4522cb04c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1c4522cb04c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c4522cb04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" name="Google Shape;308;g1c4522cb04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c4522cb04c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4" name="Google Shape;314;g1c4522cb04c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bc7019b6bb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bc7019b6bb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c4522cb04c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g1c4522cb04c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c4522cb04c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2" name="Google Shape;242;g1c4522cb04c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c4522cb04c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0" name="Google Shape;250;g1c4522cb04c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c4522cb04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7" name="Google Shape;257;g1c4522cb04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4522cb04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g1c4522cb04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c4522cb04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1" name="Google Shape;271;g1c4522cb04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c4522cb04c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" name="Google Shape;278;g1c4522cb04c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c4522cb04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4" name="Google Shape;284;g1c4522cb04c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jpg"/><Relationship Id="rId4" Type="http://schemas.openxmlformats.org/officeDocument/2006/relationships/image" Target="../media/image11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30.png"/><Relationship Id="rId6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 txBox="1"/>
          <p:nvPr/>
        </p:nvSpPr>
        <p:spPr>
          <a:xfrm>
            <a:off x="3677525" y="2022100"/>
            <a:ext cx="491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9550" y="4620125"/>
            <a:ext cx="739049" cy="2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16359" t="34132"/>
          <a:stretch/>
        </p:blipFill>
        <p:spPr>
          <a:xfrm>
            <a:off x="428800" y="824775"/>
            <a:ext cx="2987401" cy="3524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3804800" y="1527125"/>
            <a:ext cx="31551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4800" y="1858900"/>
            <a:ext cx="28020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677525" y="1261750"/>
            <a:ext cx="4478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Escola de experiência,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tecnologia e futuro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311700" y="249150"/>
            <a:ext cx="452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None/>
              <a:defRPr b="1" sz="15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804800" y="2157150"/>
            <a:ext cx="4155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7604" t="0"/>
          <a:stretch/>
        </p:blipFill>
        <p:spPr>
          <a:xfrm>
            <a:off x="0" y="-23225"/>
            <a:ext cx="9144003" cy="5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00" y="2334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00" y="41965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5" y="477217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9075" y="3343188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745" y="395350"/>
            <a:ext cx="1299550" cy="94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">
  <p:cSld name="MAIN_POINT_1">
    <p:bg>
      <p:bgPr>
        <a:solidFill>
          <a:srgbClr val="7C2EC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162538" y="-1054600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14" name="Google Shape;114;p11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1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375" y="0"/>
            <a:ext cx="9239376" cy="519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2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24" name="Google Shape;124;p12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2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">
  <p:cSld name="CAPTION_ONLY">
    <p:bg>
      <p:bgPr>
        <a:solidFill>
          <a:srgbClr val="04042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4900" y="-30875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3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35" name="Google Shape;135;p13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2" type="title"/>
          </p:nvPr>
        </p:nvSpPr>
        <p:spPr>
          <a:xfrm>
            <a:off x="2312500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1" name="Google Shape;14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 roxo">
  <p:cSld name="CAPTION_ONLY_1">
    <p:bg>
      <p:bgPr>
        <a:solidFill>
          <a:srgbClr val="7C2ECB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27450" y="-15437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46" name="Google Shape;146;p14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4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2" type="title"/>
          </p:nvPr>
        </p:nvSpPr>
        <p:spPr>
          <a:xfrm>
            <a:off x="2312500" y="24854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 2">
  <p:cSld name="BIG_NUMBER">
    <p:bg>
      <p:bgPr>
        <a:solidFill>
          <a:srgbClr val="7C2EC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2" type="title"/>
          </p:nvPr>
        </p:nvSpPr>
        <p:spPr>
          <a:xfrm>
            <a:off x="1112875" y="268727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roxo">
  <p:cSld name="BIG_NUMBER_1">
    <p:bg>
      <p:bgPr>
        <a:solidFill>
          <a:srgbClr val="7C2EC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2802" y="605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049" y="3441326"/>
            <a:ext cx="1978325" cy="1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type="title"/>
          </p:nvPr>
        </p:nvSpPr>
        <p:spPr>
          <a:xfrm>
            <a:off x="2056500" y="1104350"/>
            <a:ext cx="50310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title"/>
          </p:nvPr>
        </p:nvSpPr>
        <p:spPr>
          <a:xfrm>
            <a:off x="2611200" y="243185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roxo" type="blank">
  <p:cSld name="BLANK">
    <p:bg>
      <p:bgPr>
        <a:solidFill>
          <a:srgbClr val="7C2EC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azul escuro">
  <p:cSld name="BLANK_1">
    <p:bg>
      <p:bgPr>
        <a:solidFill>
          <a:srgbClr val="04042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esquerda">
  <p:cSld name="BLANK_1_1">
    <p:bg>
      <p:bgPr>
        <a:solidFill>
          <a:srgbClr val="040427">
            <a:alpha val="2600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77" name="Google Shape;177;p19"/>
          <p:cNvSpPr txBox="1"/>
          <p:nvPr>
            <p:ph idx="2" type="title"/>
          </p:nvPr>
        </p:nvSpPr>
        <p:spPr>
          <a:xfrm>
            <a:off x="4532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3" type="title"/>
          </p:nvPr>
        </p:nvSpPr>
        <p:spPr>
          <a:xfrm>
            <a:off x="5207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 amt="64000"/>
          </a:blip>
          <a:srcRect b="-22171" l="-25969" r="11618" t="-25342"/>
          <a:stretch/>
        </p:blipFill>
        <p:spPr>
          <a:xfrm>
            <a:off x="7957462" y="-562425"/>
            <a:ext cx="1350975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-20982" l="-16070" r="-25894" t="-20982"/>
          <a:stretch/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">
  <p:cSld name="BLANK_1_1_1">
    <p:bg>
      <p:bgPr>
        <a:solidFill>
          <a:srgbClr val="040427">
            <a:alpha val="2600"/>
          </a:srgbClr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88" name="Google Shape;188;p20"/>
          <p:cNvSpPr txBox="1"/>
          <p:nvPr>
            <p:ph idx="2" type="title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3" type="title"/>
          </p:nvPr>
        </p:nvSpPr>
        <p:spPr>
          <a:xfrm>
            <a:off x="44232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2">
            <a:alphaModFix/>
          </a:blip>
          <a:srcRect b="-8711" l="-8700" r="-8711" t="-8700"/>
          <a:stretch/>
        </p:blipFill>
        <p:spPr>
          <a:xfrm flipH="1">
            <a:off x="-557962" y="75367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e imagem de destaque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10574" l="0" r="0" t="10566"/>
          <a:stretch/>
        </p:blipFill>
        <p:spPr>
          <a:xfrm>
            <a:off x="432600" y="395550"/>
            <a:ext cx="8278800" cy="43524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-188300" y="3227325"/>
            <a:ext cx="3914400" cy="1017600"/>
          </a:xfrm>
          <a:prstGeom prst="roundRect">
            <a:avLst>
              <a:gd fmla="val 16667" name="adj"/>
            </a:avLst>
          </a:pr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47650" y="3349025"/>
            <a:ext cx="44784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9" name="Google Shape;29;p3"/>
          <p:cNvCxnSpPr/>
          <p:nvPr/>
        </p:nvCxnSpPr>
        <p:spPr>
          <a:xfrm>
            <a:off x="-27600" y="946600"/>
            <a:ext cx="19632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3"/>
          <p:cNvSpPr txBox="1"/>
          <p:nvPr>
            <p:ph type="title"/>
          </p:nvPr>
        </p:nvSpPr>
        <p:spPr>
          <a:xfrm>
            <a:off x="538250" y="634850"/>
            <a:ext cx="434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32600" y="3272825"/>
            <a:ext cx="32187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">
  <p:cSld name="BLANK_1_1_1_1">
    <p:bg>
      <p:bgPr>
        <a:solidFill>
          <a:srgbClr val="040427">
            <a:alpha val="2600"/>
          </a:srgb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95" name="Google Shape;195;p21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416619" y="36402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 1">
  <p:cSld name="BLANK_1_1_1_1_1">
    <p:bg>
      <p:bgPr>
        <a:solidFill>
          <a:srgbClr val="040427">
            <a:alpha val="2600"/>
          </a:srgbClr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5539787" y="30544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03" name="Google Shape;203;p22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396469" y="4434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5" name="Google Shape;35;p4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 escuro" type="twoColTx">
  <p:cSld name="TITLE_AND_TWO_COLUMNS">
    <p:bg>
      <p:bgPr>
        <a:solidFill>
          <a:srgbClr val="0000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" type="titleOnly">
  <p:cSld name="TITLE_ONLY">
    <p:bg>
      <p:bgPr>
        <a:solidFill>
          <a:srgbClr val="040427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387" y="34723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4128854" y="3907503"/>
            <a:ext cx="481086" cy="257959"/>
            <a:chOff x="1019875" y="4108325"/>
            <a:chExt cx="697125" cy="373800"/>
          </a:xfrm>
        </p:grpSpPr>
        <p:sp>
          <p:nvSpPr>
            <p:cNvPr id="47" name="Google Shape;47;p6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562" y="49212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3088" y="2499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">
  <p:cSld name="ONE_COLUMN_TEXT">
    <p:bg>
      <p:bgPr>
        <a:solidFill>
          <a:srgbClr val="04042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7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58" name="Google Shape;58;p7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 com foto ">
  <p:cSld name="ONE_COLUMN_TEXT_2">
    <p:bg>
      <p:bgPr>
        <a:solidFill>
          <a:srgbClr val="04042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3975" y="643750"/>
            <a:ext cx="8054501" cy="4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8"/>
          <p:cNvGrpSpPr/>
          <p:nvPr/>
        </p:nvGrpSpPr>
        <p:grpSpPr>
          <a:xfrm>
            <a:off x="3880504" y="4574828"/>
            <a:ext cx="481086" cy="257959"/>
            <a:chOff x="1019875" y="4108325"/>
            <a:chExt cx="697125" cy="373800"/>
          </a:xfrm>
        </p:grpSpPr>
        <p:sp>
          <p:nvSpPr>
            <p:cNvPr id="74" name="Google Shape;74;p8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>
            <p:ph type="title"/>
          </p:nvPr>
        </p:nvSpPr>
        <p:spPr>
          <a:xfrm>
            <a:off x="4322075" y="11582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2" type="title"/>
          </p:nvPr>
        </p:nvSpPr>
        <p:spPr>
          <a:xfrm>
            <a:off x="4382925" y="26738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 fundo roxo">
  <p:cSld name="ONE_COLUMN_TEXT_1">
    <p:bg>
      <p:bgPr>
        <a:solidFill>
          <a:srgbClr val="7C2EC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9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87" name="Google Shape;87;p9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MAIN_POINT">
    <p:bg>
      <p:bgPr>
        <a:solidFill>
          <a:srgbClr val="04042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88912" y="-879675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0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02" name="Google Shape;102;p10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0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8" name="Google Shape;1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40427">
            <a:alpha val="26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2800"/>
              <a:buFont typeface="Space Grotesk"/>
              <a:buNone/>
              <a:defRPr sz="2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800"/>
              <a:buFont typeface="Space Grotesk"/>
              <a:buChar char="●"/>
              <a:defRPr sz="1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vizzendata.com/2020/07/06/utilizing-gestalt-principles-to-improve-your-data-visualization-design" TargetMode="External"/><Relationship Id="rId4" Type="http://schemas.openxmlformats.org/officeDocument/2006/relationships/hyperlink" Target="https://uxcam.com/blog/gestalt-principles/" TargetMode="External"/><Relationship Id="rId5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27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/>
        </p:nvSpPr>
        <p:spPr>
          <a:xfrm>
            <a:off x="3915525" y="1110475"/>
            <a:ext cx="49689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7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Business Intelligence e Análise Estatística</a:t>
            </a:r>
            <a:endParaRPr sz="37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33" name="Google Shape;233;p27"/>
          <p:cNvSpPr txBox="1"/>
          <p:nvPr/>
        </p:nvSpPr>
        <p:spPr>
          <a:xfrm>
            <a:off x="3965725" y="26151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E1E7EC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Introdução a BI e Visualização de Dados</a:t>
            </a:r>
            <a:endParaRPr sz="1600">
              <a:solidFill>
                <a:srgbClr val="E1E7E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 b="0" l="20493" r="20499" t="0"/>
          <a:stretch/>
        </p:blipFill>
        <p:spPr>
          <a:xfrm>
            <a:off x="601125" y="1110475"/>
            <a:ext cx="2921400" cy="32961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Exemplo: Eliminando a saturação</a:t>
            </a:r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1097" y="1845125"/>
            <a:ext cx="5632874" cy="317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Exemplo: Eliminando a saturação</a:t>
            </a:r>
            <a:endParaRPr/>
          </a:p>
        </p:txBody>
      </p:sp>
      <p:pic>
        <p:nvPicPr>
          <p:cNvPr id="299" name="Google Shape;29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775" y="1754963"/>
            <a:ext cx="717232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8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Exemplo: Eliminando a saturação</a:t>
            </a:r>
            <a:endParaRPr/>
          </a:p>
        </p:txBody>
      </p:sp>
      <p:pic>
        <p:nvPicPr>
          <p:cNvPr id="305" name="Google Shape;30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725" y="1870788"/>
            <a:ext cx="711517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Exemplo: Eliminando a saturação</a:t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738" y="1857363"/>
            <a:ext cx="72485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Exemplo: Eliminando a saturação</a:t>
            </a:r>
            <a:endParaRPr/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25" y="1383025"/>
            <a:ext cx="8701099" cy="327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311700" y="150383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5131"/>
              <a:buFont typeface="Arial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Leituras Complementares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413775" y="1033875"/>
            <a:ext cx="79998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3"/>
              </a:rPr>
              <a:t>https://vizzendata.com/2020/07/06/utilizing-gestalt-principles-to-improve-your-data-visualization-design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https://uxcam.com/blog/gestalt-principles/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 txBox="1"/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sz="4300">
                <a:solidFill>
                  <a:srgbClr val="FFFFFF"/>
                </a:solidFill>
              </a:rPr>
              <a:t>Outros tipos de saturação visual.</a:t>
            </a:r>
            <a:endParaRPr sz="2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Falta de Ordem Visual</a:t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396925" y="1317675"/>
            <a:ext cx="85068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Por onde começo?</a:t>
            </a:r>
            <a:endParaRPr sz="2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251" y="2251626"/>
            <a:ext cx="4122026" cy="233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8752" y="2251627"/>
            <a:ext cx="3995249" cy="2370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Alinhamento</a:t>
            </a:r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396925" y="1317675"/>
            <a:ext cx="42018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Organize os elementos na página para criar linhas verticais e horizontais limpas, a fim de estabelecer um senso de unidade e coesão.</a:t>
            </a:r>
            <a:endParaRPr sz="2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Evite elementos diagonais.</a:t>
            </a:r>
            <a:endParaRPr sz="2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4693" y="2689346"/>
            <a:ext cx="3777057" cy="215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Espaço em branco</a:t>
            </a:r>
            <a:endParaRPr/>
          </a:p>
        </p:txBody>
      </p:sp>
      <p:sp>
        <p:nvSpPr>
          <p:cNvPr id="260" name="Google Shape;260;p31"/>
          <p:cNvSpPr txBox="1"/>
          <p:nvPr/>
        </p:nvSpPr>
        <p:spPr>
          <a:xfrm>
            <a:off x="396925" y="1317675"/>
            <a:ext cx="85068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Não tenha medo.</a:t>
            </a:r>
            <a:endParaRPr sz="2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Espaço em branco na comunicação visual é tão importante quanto as pausas em um discurso.</a:t>
            </a:r>
            <a:endParaRPr sz="2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Uso não estratégico de contraste</a:t>
            </a:r>
            <a:endParaRPr/>
          </a:p>
        </p:txBody>
      </p:sp>
      <p:sp>
        <p:nvSpPr>
          <p:cNvPr id="266" name="Google Shape;266;p32"/>
          <p:cNvSpPr txBox="1"/>
          <p:nvPr/>
        </p:nvSpPr>
        <p:spPr>
          <a:xfrm>
            <a:off x="396925" y="1317675"/>
            <a:ext cx="85068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O contraste é fundamental, mas precisa ser bem empregado.</a:t>
            </a:r>
            <a:endParaRPr sz="2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67" name="Google Shape;26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77" y="1968477"/>
            <a:ext cx="3867050" cy="226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6425" y="1981051"/>
            <a:ext cx="3578049" cy="23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3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Exemplo: Eliminando a saturação</a:t>
            </a:r>
            <a:endParaRPr/>
          </a:p>
        </p:txBody>
      </p:sp>
      <p:sp>
        <p:nvSpPr>
          <p:cNvPr id="274" name="Google Shape;274;p33"/>
          <p:cNvSpPr txBox="1"/>
          <p:nvPr/>
        </p:nvSpPr>
        <p:spPr>
          <a:xfrm>
            <a:off x="396925" y="1317675"/>
            <a:ext cx="85068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2200"/>
              <a:buFont typeface="Proxima Nova"/>
              <a:buChar char="●"/>
            </a:pPr>
            <a:r>
              <a:rPr lang="pt-BR" sz="22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Imagine o seguinte cenário:</a:t>
            </a:r>
            <a:endParaRPr sz="22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5" name="Google Shape;2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171" y="1872500"/>
            <a:ext cx="4986026" cy="307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Exemplo: Eliminando a saturação</a:t>
            </a:r>
            <a:endParaRPr/>
          </a:p>
        </p:txBody>
      </p:sp>
      <p:pic>
        <p:nvPicPr>
          <p:cNvPr id="281" name="Google Shape;2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7275" y="1970775"/>
            <a:ext cx="5259848" cy="29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Exemplo: Eliminando a saturação</a:t>
            </a:r>
            <a:endParaRPr/>
          </a:p>
        </p:txBody>
      </p:sp>
      <p:pic>
        <p:nvPicPr>
          <p:cNvPr id="287" name="Google Shape;28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300" y="1925328"/>
            <a:ext cx="5293875" cy="300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